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79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340" r:id="rId24"/>
    <p:sldId id="341" r:id="rId25"/>
    <p:sldId id="463" r:id="rId26"/>
    <p:sldId id="466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59" r:id="rId44"/>
    <p:sldId id="460" r:id="rId45"/>
    <p:sldId id="461" r:id="rId46"/>
    <p:sldId id="462" r:id="rId47"/>
    <p:sldId id="360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4" r:id="rId58"/>
    <p:sldId id="327" r:id="rId59"/>
    <p:sldId id="328" r:id="rId60"/>
    <p:sldId id="329" r:id="rId61"/>
    <p:sldId id="330" r:id="rId62"/>
    <p:sldId id="331" r:id="rId63"/>
    <p:sldId id="332" r:id="rId64"/>
    <p:sldId id="336" r:id="rId65"/>
    <p:sldId id="337" r:id="rId66"/>
    <p:sldId id="338" r:id="rId67"/>
    <p:sldId id="339" r:id="rId68"/>
    <p:sldId id="430" r:id="rId69"/>
    <p:sldId id="467" r:id="rId70"/>
    <p:sldId id="468" r:id="rId71"/>
    <p:sldId id="469" r:id="rId72"/>
    <p:sldId id="470" r:id="rId73"/>
    <p:sldId id="471" r:id="rId74"/>
    <p:sldId id="429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428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10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</a:t>
            </a:r>
            <a:r>
              <a:rPr lang="en-US" sz="4100" b="1" i="1" u="sng" dirty="0" smtClean="0">
                <a:solidFill>
                  <a:srgbClr val="FF0000"/>
                </a:solidFill>
              </a:rPr>
              <a:t>4: Linear Time Invariant Systems</a:t>
            </a:r>
            <a:endParaRPr lang="en-US" sz="4100" b="1" i="1" u="sng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GB" sz="3600" b="1" dirty="0" smtClean="0"/>
              <a:t>Example: Non-</a:t>
            </a:r>
            <a:r>
              <a:rPr lang="en-US" sz="3600" b="1" dirty="0" smtClean="0"/>
              <a:t>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7" y="1600200"/>
            <a:ext cx="8017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GB" sz="3600" b="1" dirty="0" smtClean="0"/>
              <a:t>Example: Non-</a:t>
            </a:r>
            <a:r>
              <a:rPr lang="en-US" sz="3600" b="1" dirty="0" smtClean="0"/>
              <a:t>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" y="1747837"/>
            <a:ext cx="8153843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/>
              <a:t> </a:t>
            </a:r>
            <a:r>
              <a:rPr lang="en-GB" b="1" dirty="0" smtClean="0"/>
              <a:t>     </a:t>
            </a:r>
            <a:r>
              <a:rPr lang="en-US" b="1" dirty="0" smtClean="0"/>
              <a:t>Superposition </a:t>
            </a:r>
            <a:r>
              <a:rPr lang="en-US" b="1" dirty="0"/>
              <a:t>in Diff: eq:</a:t>
            </a:r>
            <a:r>
              <a:rPr lang="ar-SA" b="1" dirty="0"/>
              <a:t/>
            </a:r>
            <a:br>
              <a:rPr lang="ar-SA" b="1" dirty="0"/>
            </a:br>
            <a:r>
              <a:rPr lang="ar-SA" sz="3600" b="1" dirty="0"/>
              <a:t/>
            </a:r>
            <a:br>
              <a:rPr lang="ar-SA" sz="3600" b="1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7" y="1619250"/>
            <a:ext cx="819194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sz="3600" b="1" dirty="0" smtClean="0"/>
              <a:t>Tutorial</a:t>
            </a:r>
            <a:r>
              <a:rPr lang="en-GB" b="1" dirty="0" smtClean="0"/>
              <a:t> 1           </a:t>
            </a:r>
            <a:br>
              <a:rPr lang="en-GB" b="1" dirty="0" smtClean="0"/>
            </a:br>
            <a:r>
              <a:rPr lang="en-GB" b="1" dirty="0"/>
              <a:t> </a:t>
            </a:r>
            <a:r>
              <a:rPr lang="en-GB" b="1" dirty="0" smtClean="0"/>
              <a:t>          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85938"/>
            <a:ext cx="8160488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81150"/>
            <a:ext cx="800808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3128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7" y="1524000"/>
            <a:ext cx="82681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 smtClean="0"/>
              <a:t>Tutorial 2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628774"/>
            <a:ext cx="821719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8382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6312" y="18288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Analysis of DT-LTI System</a:t>
            </a:r>
          </a:p>
          <a:p>
            <a:r>
              <a:rPr lang="en-US" sz="2800" b="1" dirty="0" smtClean="0"/>
              <a:t>Difference Equations</a:t>
            </a:r>
          </a:p>
          <a:p>
            <a:r>
              <a:rPr lang="en-US" sz="2800" b="1" dirty="0" smtClean="0"/>
              <a:t>Recursive Systems</a:t>
            </a:r>
          </a:p>
          <a:p>
            <a:r>
              <a:rPr lang="en-US" sz="2800" b="1" dirty="0" smtClean="0"/>
              <a:t>Non-recursive Systems</a:t>
            </a:r>
          </a:p>
          <a:p>
            <a:r>
              <a:rPr lang="en-US" sz="2800" b="1" dirty="0" smtClean="0"/>
              <a:t>Describing Digital </a:t>
            </a:r>
            <a:r>
              <a:rPr lang="en-US" sz="2800" b="1" dirty="0"/>
              <a:t>S</a:t>
            </a:r>
            <a:r>
              <a:rPr lang="en-US" sz="2800" b="1" dirty="0" smtClean="0"/>
              <a:t>ignals with Impluse Function</a:t>
            </a:r>
          </a:p>
          <a:p>
            <a:r>
              <a:rPr lang="en-US" sz="2800" b="1" dirty="0" smtClean="0"/>
              <a:t>Describing Digital LTI Responses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600" b="1" dirty="0" smtClean="0"/>
              <a:t>    Impulse Response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900" b="1" dirty="0" smtClean="0"/>
              <a:t>   Step Response</a:t>
            </a:r>
          </a:p>
          <a:p>
            <a:r>
              <a:rPr lang="en-US" sz="2800" b="1" dirty="0" smtClean="0"/>
              <a:t>Discrete-Time Convolution</a:t>
            </a:r>
            <a:endParaRPr lang="en-US" sz="2200" b="1" dirty="0"/>
          </a:p>
          <a:p>
            <a:r>
              <a:rPr lang="en-US" sz="2800" b="1" dirty="0"/>
              <a:t>Discrete-Time Circular </a:t>
            </a:r>
            <a:r>
              <a:rPr lang="en-US" sz="2800" b="1" dirty="0" smtClean="0"/>
              <a:t>Convolution</a:t>
            </a:r>
          </a:p>
          <a:p>
            <a:r>
              <a:rPr lang="en-US" sz="2800" b="1" dirty="0" smtClean="0"/>
              <a:t>Discrete-Time Correlation</a:t>
            </a:r>
          </a:p>
          <a:p>
            <a:r>
              <a:rPr lang="en-US" sz="2800" b="1" dirty="0" smtClean="0"/>
              <a:t>Deconvolution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47837"/>
            <a:ext cx="8008088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704974"/>
            <a:ext cx="817289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b="1" dirty="0"/>
              <a:t>Difference eq: Diagrams</a:t>
            </a: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17289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GB" b="1" dirty="0" smtClean="0"/>
              <a:t>Difference Equation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00200"/>
            <a:ext cx="83343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GB" b="1" dirty="0" smtClean="0"/>
              <a:t>Difference Equation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82479"/>
            <a:ext cx="8305800" cy="46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</a:t>
            </a:r>
            <a:r>
              <a:rPr lang="en-US" sz="4000" b="1" dirty="0"/>
              <a:t>Analysis of DT-LTI system</a:t>
            </a:r>
            <a:r>
              <a:rPr lang="ar-SA" sz="3200" b="1" dirty="0"/>
              <a:t/>
            </a:r>
            <a:br>
              <a:rPr lang="ar-SA" sz="3200" b="1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2" y="1600199"/>
            <a:ext cx="8163368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</a:t>
            </a:r>
            <a:r>
              <a:rPr lang="en-GB" sz="3200" b="1" dirty="0" smtClean="0"/>
              <a:t>Resolution </a:t>
            </a:r>
            <a:r>
              <a:rPr lang="en-GB" sz="3200" b="1" dirty="0"/>
              <a:t>of DT signals into Impulses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2490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</a:t>
            </a:r>
            <a:r>
              <a:rPr lang="en-GB" sz="3600" b="1" dirty="0"/>
              <a:t>Impulse Response </a:t>
            </a:r>
            <a:r>
              <a:rPr lang="en-GB" sz="3600" b="1" dirty="0" smtClean="0"/>
              <a:t>of LTI System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764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600" b="1" dirty="0" smtClean="0"/>
              <a:t>            Impulse </a:t>
            </a:r>
            <a:r>
              <a:rPr lang="en-GB" sz="3600" b="1" dirty="0"/>
              <a:t>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600" b="1" dirty="0" smtClean="0"/>
              <a:t>             Impulse </a:t>
            </a:r>
            <a:r>
              <a:rPr lang="en-GB" sz="3600" b="1" dirty="0"/>
              <a:t>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69627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sz="3600" b="1" dirty="0" smtClean="0"/>
              <a:t>            </a:t>
            </a:r>
            <a:r>
              <a:rPr lang="en-US" b="1" dirty="0" smtClean="0"/>
              <a:t>Analysis </a:t>
            </a:r>
            <a:r>
              <a:rPr lang="en-US" b="1" dirty="0"/>
              <a:t>of DT-LTI system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7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    </a:t>
            </a:r>
            <a:r>
              <a:rPr lang="en-GB" sz="3600" b="1" dirty="0"/>
              <a:t>Impulse 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   </a:t>
            </a:r>
            <a:r>
              <a:rPr lang="en-GB" sz="3600" b="1" dirty="0"/>
              <a:t>Impulse 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0" y="1600200"/>
            <a:ext cx="8135679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 Impulse </a:t>
            </a:r>
            <a:r>
              <a:rPr lang="en-GB" sz="3600" b="1" dirty="0"/>
              <a:t>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3999"/>
            <a:ext cx="83058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600" b="1" dirty="0" smtClean="0"/>
              <a:t>            Impulse </a:t>
            </a:r>
            <a:r>
              <a:rPr lang="en-GB" sz="3600" b="1" dirty="0"/>
              <a:t>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" y="1600199"/>
            <a:ext cx="8172892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600" b="1" dirty="0" smtClean="0"/>
              <a:t>          Impulse </a:t>
            </a:r>
            <a:r>
              <a:rPr lang="en-GB" sz="3600" b="1" dirty="0"/>
              <a:t>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1728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  </a:t>
            </a:r>
            <a:r>
              <a:rPr lang="en-GB" sz="3600" b="1" dirty="0"/>
              <a:t>Impulse Response of LTI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76400"/>
            <a:ext cx="7896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</a:t>
            </a:r>
            <a:r>
              <a:rPr lang="en-US" sz="3200" b="1" dirty="0" smtClean="0"/>
              <a:t>Impulse </a:t>
            </a:r>
            <a:r>
              <a:rPr lang="en-US" sz="3200" b="1" dirty="0"/>
              <a:t>Response &amp; Difference Eq: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09724"/>
            <a:ext cx="817289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</a:t>
            </a:r>
            <a:r>
              <a:rPr lang="en-US" sz="3200" b="1" dirty="0" smtClean="0"/>
              <a:t>Impulse </a:t>
            </a:r>
            <a:r>
              <a:rPr lang="en-US" sz="3200" b="1" dirty="0"/>
              <a:t>Response &amp; Difference Eq: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</a:t>
            </a:r>
            <a:r>
              <a:rPr lang="en-GB" sz="4000" b="1" dirty="0" smtClean="0"/>
              <a:t>Infinite </a:t>
            </a:r>
            <a:r>
              <a:rPr lang="en-US" sz="4000" b="1" dirty="0" smtClean="0"/>
              <a:t>Impulse Response (IIR)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76400"/>
            <a:ext cx="817289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  </a:t>
            </a:r>
            <a:r>
              <a:rPr lang="en-GB" sz="4000" b="1" dirty="0" smtClean="0"/>
              <a:t>Infinite </a:t>
            </a:r>
            <a:r>
              <a:rPr lang="en-US" sz="4000" b="1" dirty="0" smtClean="0"/>
              <a:t>Impulse Response (IIR)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2490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sz="3600" b="1" dirty="0" smtClean="0"/>
              <a:t>            </a:t>
            </a:r>
            <a:r>
              <a:rPr lang="en-US" b="1" dirty="0" smtClean="0"/>
              <a:t>Difference Equations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" y="1681163"/>
            <a:ext cx="8153843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</a:t>
            </a:r>
            <a:r>
              <a:rPr lang="en-GB" sz="4000" b="1" dirty="0" smtClean="0"/>
              <a:t>Finite </a:t>
            </a:r>
            <a:r>
              <a:rPr lang="en-US" sz="4000" b="1" dirty="0" smtClean="0"/>
              <a:t>Impulse Response (FIR)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9" y="1905000"/>
            <a:ext cx="822051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  </a:t>
            </a:r>
            <a:r>
              <a:rPr lang="en-US" sz="3200" b="1" dirty="0" smtClean="0"/>
              <a:t>Step </a:t>
            </a:r>
            <a:r>
              <a:rPr lang="en-US" sz="3200" b="1" dirty="0"/>
              <a:t>Response &amp; Difference Equations</a:t>
            </a:r>
            <a:r>
              <a:rPr lang="ar-SA" sz="3200" b="1" dirty="0"/>
              <a:t/>
            </a:r>
            <a:br>
              <a:rPr lang="ar-SA" sz="3200" b="1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9725"/>
            <a:ext cx="817289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br>
              <a:rPr lang="en-GB" b="1" dirty="0" smtClean="0"/>
            </a:br>
            <a:r>
              <a:rPr lang="en-GB" b="1" dirty="0" smtClean="0"/>
              <a:t>           </a:t>
            </a:r>
            <a:r>
              <a:rPr lang="en-US" sz="3600" b="1" dirty="0" smtClean="0"/>
              <a:t>Tutorial 3</a:t>
            </a:r>
            <a:r>
              <a:rPr lang="ar-SA" sz="3600" b="1" dirty="0"/>
              <a:t/>
            </a:r>
            <a:br>
              <a:rPr lang="ar-SA" sz="3600" b="1" dirty="0"/>
            </a:br>
            <a:r>
              <a:rPr lang="ar-SA" dirty="0"/>
              <a:t/>
            </a:r>
            <a:br>
              <a:rPr lang="ar-SA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" y="1828800"/>
            <a:ext cx="80557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   Step Response </a:t>
            </a:r>
            <a:r>
              <a:rPr lang="en-GB" sz="3600" b="1" dirty="0"/>
              <a:t>of an LTI </a:t>
            </a:r>
            <a:r>
              <a:rPr lang="en-GB" sz="3600" b="1" dirty="0" smtClean="0"/>
              <a:t>System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   Step Response </a:t>
            </a:r>
            <a:r>
              <a:rPr lang="en-GB" sz="3600" b="1" dirty="0"/>
              <a:t>of an LTI </a:t>
            </a:r>
            <a:r>
              <a:rPr lang="en-GB" sz="3600" b="1" dirty="0" smtClean="0"/>
              <a:t>System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2" y="1905000"/>
            <a:ext cx="821719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   Step Response </a:t>
            </a:r>
            <a:r>
              <a:rPr lang="en-GB" sz="3600" b="1" dirty="0"/>
              <a:t>of an LTI </a:t>
            </a:r>
            <a:r>
              <a:rPr lang="en-GB" sz="3600" b="1" dirty="0" smtClean="0"/>
              <a:t>System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3538"/>
            <a:ext cx="8362508" cy="47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   Step Response </a:t>
            </a:r>
            <a:r>
              <a:rPr lang="en-GB" sz="3600" b="1" dirty="0"/>
              <a:t>of an LTI </a:t>
            </a:r>
            <a:r>
              <a:rPr lang="en-GB" sz="3600" b="1" dirty="0" smtClean="0"/>
              <a:t>System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40169"/>
            <a:ext cx="8249093" cy="47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</a:t>
            </a:r>
            <a:r>
              <a:rPr lang="en-US" b="1" dirty="0"/>
              <a:t> 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199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8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Discrete-Time </a:t>
            </a:r>
            <a:r>
              <a:rPr lang="en-GB" b="1" dirty="0" smtClean="0"/>
              <a:t>Convolution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0080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" y="2514600"/>
            <a:ext cx="8096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17289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7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sz="3600" b="1" dirty="0" smtClean="0"/>
              <a:t>            </a:t>
            </a:r>
            <a:r>
              <a:rPr lang="en-US" b="1" dirty="0" smtClean="0"/>
              <a:t>Difference Equations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94884"/>
            <a:ext cx="8084288" cy="47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447800"/>
            <a:ext cx="8217195" cy="4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8" y="1600200"/>
            <a:ext cx="83554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71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01478"/>
            <a:ext cx="8172893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Discrete Time </a:t>
            </a:r>
            <a:r>
              <a:rPr lang="en-GB" b="1" dirty="0" smtClean="0"/>
              <a:t>Convolution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Discrete Time </a:t>
            </a:r>
            <a:r>
              <a:rPr lang="en-GB" b="1" dirty="0" smtClean="0"/>
              <a:t>Convolution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2" y="1430078"/>
            <a:ext cx="8514907" cy="4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</a:t>
            </a:r>
            <a:r>
              <a:rPr lang="en-US" b="1" dirty="0"/>
              <a:t> Discrete-Time </a:t>
            </a:r>
            <a:r>
              <a:rPr lang="en-GB" b="1" dirty="0" smtClean="0"/>
              <a:t>Convolution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52600"/>
            <a:ext cx="830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</a:t>
            </a:r>
            <a:r>
              <a:rPr lang="en-US" b="1" dirty="0"/>
              <a:t> Discrete-Time </a:t>
            </a:r>
            <a:r>
              <a:rPr lang="en-GB" b="1" dirty="0" smtClean="0"/>
              <a:t>Convolution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" y="1523999"/>
            <a:ext cx="8249092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 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447799"/>
            <a:ext cx="8305799" cy="4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sz="3600" b="1" dirty="0" smtClean="0"/>
              <a:t>            </a:t>
            </a:r>
            <a:r>
              <a:rPr lang="en-US" b="1" dirty="0" smtClean="0"/>
              <a:t>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828800"/>
            <a:ext cx="824909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 </a:t>
            </a:r>
            <a:r>
              <a:rPr lang="en-US" b="1" dirty="0"/>
              <a:t>Discrete-Time </a:t>
            </a:r>
            <a:r>
              <a:rPr lang="en-GB" b="1" dirty="0"/>
              <a:t>Convolution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2" y="1718966"/>
            <a:ext cx="6609907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 smtClean="0"/>
              <a:t>                Discrete-Time </a:t>
            </a:r>
            <a:r>
              <a:rPr lang="en-GB" sz="3200" b="1" dirty="0" smtClean="0"/>
              <a:t>Convolution: Example 1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2490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 smtClean="0"/>
              <a:t>               Discrete-Time </a:t>
            </a:r>
            <a:r>
              <a:rPr lang="en-GB" sz="3200" b="1" dirty="0"/>
              <a:t>Convolution: Example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91340"/>
            <a:ext cx="8084288" cy="45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</a:t>
            </a:r>
            <a:r>
              <a:rPr lang="en-US" sz="3600" b="1" dirty="0"/>
              <a:t>Discrete-Time </a:t>
            </a:r>
            <a:r>
              <a:rPr lang="en-GB" sz="3600" b="1" dirty="0"/>
              <a:t>Convolution: Example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447800"/>
            <a:ext cx="81604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</a:t>
            </a:r>
            <a:r>
              <a:rPr lang="en-US" sz="3600" b="1" dirty="0" smtClean="0"/>
              <a:t>Discrete-Time </a:t>
            </a:r>
            <a:r>
              <a:rPr lang="en-GB" sz="3600" b="1" dirty="0"/>
              <a:t>Convolution: Example </a:t>
            </a:r>
            <a:r>
              <a:rPr lang="en-GB" sz="3600" b="1" dirty="0" smtClean="0"/>
              <a:t>2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2" y="1628774"/>
            <a:ext cx="78676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</a:t>
            </a:r>
            <a:r>
              <a:rPr lang="en-US" sz="3600" b="1" dirty="0" smtClean="0"/>
              <a:t>Discrete-Time </a:t>
            </a:r>
            <a:r>
              <a:rPr lang="en-GB" sz="3600" b="1" dirty="0"/>
              <a:t>Convolution: Example </a:t>
            </a:r>
            <a:r>
              <a:rPr lang="en-GB" sz="3600" b="1" dirty="0" smtClean="0"/>
              <a:t>2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600200"/>
            <a:ext cx="8217195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b="1" dirty="0" smtClean="0"/>
              <a:t>               Discrete-Time </a:t>
            </a:r>
            <a:r>
              <a:rPr lang="en-GB" sz="3200" b="1" dirty="0"/>
              <a:t>Convolution: Example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2985"/>
            <a:ext cx="8001000" cy="47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US" sz="3600" b="1" dirty="0"/>
              <a:t>Discrete-Time </a:t>
            </a:r>
            <a:r>
              <a:rPr lang="en-GB" sz="3600" b="1" dirty="0"/>
              <a:t>Convolution: Example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2" y="1566530"/>
            <a:ext cx="7981950" cy="47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</a:t>
            </a:r>
            <a:r>
              <a:rPr lang="en-GB" sz="3200" b="1" dirty="0" smtClean="0"/>
              <a:t>Performance of Convolution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752600"/>
            <a:ext cx="81728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800" b="1" dirty="0" smtClean="0"/>
              <a:t>Deconvolution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/>
              <a:t>Unwanted convolution is an inherent problem in transferring analog information. For instance, all of the following can be </a:t>
            </a:r>
            <a:r>
              <a:rPr lang="en-GB" sz="2800" dirty="0" smtClean="0"/>
              <a:t>modelled </a:t>
            </a:r>
            <a:r>
              <a:rPr lang="en-GB" sz="2800" dirty="0"/>
              <a:t>as a convolution: image blurring in a shaky camera, echoes in long distance telephone calls, the finite bandwidth of analog sensors and electronics, etc. </a:t>
            </a:r>
            <a:r>
              <a:rPr lang="en-GB" sz="2800" dirty="0" smtClean="0"/>
              <a:t>Deconvolution </a:t>
            </a:r>
            <a:r>
              <a:rPr lang="en-GB" sz="2800" dirty="0"/>
              <a:t>is the process of filtering a signal to compensate for an undesired convolution. </a:t>
            </a:r>
            <a:endParaRPr lang="en-GB" sz="2800" dirty="0" smtClean="0"/>
          </a:p>
          <a:p>
            <a:pPr marL="0" indent="0" algn="just">
              <a:buNone/>
            </a:pPr>
            <a:endParaRPr lang="en-GB" sz="2800" dirty="0"/>
          </a:p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goal of deconvolution is to recreate the signal as it existed </a:t>
            </a:r>
            <a:r>
              <a:rPr lang="en-GB" sz="2800" i="1" dirty="0"/>
              <a:t>before</a:t>
            </a:r>
            <a:r>
              <a:rPr lang="en-GB" sz="2800" dirty="0"/>
              <a:t> the convolution took place. This usually requires the characteristics of the convolution (i.e., the impulse or frequency response) to be known. This can be distinguished from </a:t>
            </a:r>
            <a:r>
              <a:rPr lang="en-GB" sz="2800" b="1" dirty="0"/>
              <a:t>blind deconvolution</a:t>
            </a:r>
            <a:r>
              <a:rPr lang="en-GB" sz="2800" dirty="0"/>
              <a:t>, where the characteristics of the parasitic convolution </a:t>
            </a:r>
            <a:r>
              <a:rPr lang="en-GB" sz="2800" dirty="0" smtClean="0"/>
              <a:t>are </a:t>
            </a:r>
            <a:r>
              <a:rPr lang="en-GB" sz="2800" i="1" dirty="0" smtClean="0"/>
              <a:t>not</a:t>
            </a:r>
            <a:r>
              <a:rPr lang="en-GB" sz="2800" dirty="0"/>
              <a:t> known. Blind deconvolution is a much more difficult problem that has no general solution, and the approach must be tailored to the particular application.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Non-</a:t>
            </a:r>
            <a:r>
              <a:rPr lang="en-US" b="1" dirty="0" smtClean="0"/>
              <a:t>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00200"/>
            <a:ext cx="81728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800" b="1" dirty="0" smtClean="0"/>
              <a:t>Deconvolution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400" dirty="0"/>
              <a:t>Deconvolution is nearly impossible to understand in the </a:t>
            </a:r>
            <a:r>
              <a:rPr lang="en-GB" sz="2400" i="1" dirty="0"/>
              <a:t>time domain</a:t>
            </a:r>
            <a:r>
              <a:rPr lang="en-GB" sz="2400" dirty="0"/>
              <a:t>, but quite straightforward in the </a:t>
            </a:r>
            <a:r>
              <a:rPr lang="en-GB" sz="2400" i="1" dirty="0"/>
              <a:t>frequency domain</a:t>
            </a:r>
            <a:r>
              <a:rPr lang="en-GB" sz="2400" dirty="0"/>
              <a:t>. Each sinusoid that composes the original signal can be changed in amplitude and/or phase as it passes through the undesired convolution. To extract the original signal, the deconvolution filter must </a:t>
            </a:r>
            <a:r>
              <a:rPr lang="en-GB" sz="2400" i="1" dirty="0"/>
              <a:t>undo</a:t>
            </a:r>
            <a:r>
              <a:rPr lang="en-GB" sz="2400" dirty="0"/>
              <a:t> these amplitude and phase changes. </a:t>
            </a:r>
            <a:endParaRPr lang="en-GB" sz="2400" dirty="0" smtClean="0"/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400" dirty="0" smtClean="0"/>
              <a:t>For </a:t>
            </a:r>
            <a:r>
              <a:rPr lang="en-GB" sz="2400" dirty="0"/>
              <a:t>example, if the convolution changes a sinusoid's amplitude by 0.5 with a 30 degree phase shift, the deconvolution filter must amplify the sinusoid by 2.0 with a -30 degree phase change.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800" b="1" dirty="0" smtClean="0"/>
              <a:t>Deconvolution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4963"/>
            <a:ext cx="8217195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800" b="1" dirty="0" smtClean="0"/>
              <a:t>Deconvolution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239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2" y="4038600"/>
            <a:ext cx="8229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800" b="1" dirty="0" smtClean="0"/>
              <a:t>Deconvolution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8288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4000" b="1" dirty="0" smtClean="0"/>
              <a:t>Correlation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724"/>
            <a:ext cx="843870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Cross-Correlation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" y="1600200"/>
            <a:ext cx="82300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Cross-Correlation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81150"/>
            <a:ext cx="824909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Cross-Correlation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83058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Cross-Correlation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7" y="1633538"/>
            <a:ext cx="8191943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sz="3600" b="1" dirty="0" smtClean="0"/>
              <a:t>Example: 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           Auto-Correlation</a:t>
            </a:r>
            <a:r>
              <a:rPr lang="ar-SA" dirty="0"/>
              <a:t/>
            </a:r>
            <a:br>
              <a:rPr lang="ar-SA" dirty="0"/>
            </a:b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4000" dirty="0"/>
              <a:t/>
            </a:r>
            <a:br>
              <a:rPr lang="ar-SA" sz="4000" dirty="0"/>
            </a:b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0842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400" b="1" dirty="0" smtClean="0"/>
              <a:t>Properties </a:t>
            </a:r>
            <a:r>
              <a:rPr lang="en-US" sz="2400" b="1" dirty="0"/>
              <a:t>of </a:t>
            </a:r>
            <a:r>
              <a:rPr lang="en-US" sz="2400" b="1" dirty="0" smtClean="0"/>
              <a:t>Auto-correlation </a:t>
            </a:r>
            <a:r>
              <a:rPr lang="en-US" sz="2400" b="1" dirty="0"/>
              <a:t>and </a:t>
            </a:r>
            <a:r>
              <a:rPr lang="en-US" sz="2400" b="1" dirty="0" smtClean="0"/>
              <a:t>Cross-correlation </a:t>
            </a:r>
            <a:br>
              <a:rPr lang="en-US" sz="2400" b="1" dirty="0" smtClean="0"/>
            </a:br>
            <a:r>
              <a:rPr lang="en-US" sz="2400" b="1" dirty="0" smtClean="0"/>
              <a:t>Sequences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816048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400" b="1" dirty="0" smtClean="0"/>
              <a:t>Properties </a:t>
            </a:r>
            <a:r>
              <a:rPr lang="en-US" sz="2400" b="1" dirty="0"/>
              <a:t>of </a:t>
            </a:r>
            <a:r>
              <a:rPr lang="en-US" sz="2400" b="1" dirty="0" smtClean="0"/>
              <a:t>Auto-correlation </a:t>
            </a:r>
            <a:r>
              <a:rPr lang="en-US" sz="2400" b="1" dirty="0"/>
              <a:t>and </a:t>
            </a:r>
            <a:r>
              <a:rPr lang="en-US" sz="2400" b="1" dirty="0" smtClean="0"/>
              <a:t>Cross-correlation </a:t>
            </a:r>
            <a:br>
              <a:rPr lang="en-US" sz="2400" b="1" dirty="0" smtClean="0"/>
            </a:br>
            <a:r>
              <a:rPr lang="en-US" sz="2400" b="1" dirty="0" smtClean="0"/>
              <a:t>Sequences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90675"/>
            <a:ext cx="817289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400" b="1" dirty="0" smtClean="0"/>
              <a:t>Properties </a:t>
            </a:r>
            <a:r>
              <a:rPr lang="en-US" sz="2400" b="1" dirty="0"/>
              <a:t>of </a:t>
            </a:r>
            <a:r>
              <a:rPr lang="en-US" sz="2400" b="1" dirty="0" smtClean="0"/>
              <a:t>Auto-correlation </a:t>
            </a:r>
            <a:r>
              <a:rPr lang="en-US" sz="2400" b="1" dirty="0"/>
              <a:t>and </a:t>
            </a:r>
            <a:r>
              <a:rPr lang="en-US" sz="2400" b="1" dirty="0" smtClean="0"/>
              <a:t>Cross-correlation </a:t>
            </a:r>
            <a:br>
              <a:rPr lang="en-US" sz="2400" b="1" dirty="0" smtClean="0"/>
            </a:br>
            <a:r>
              <a:rPr lang="en-US" sz="2400" b="1" dirty="0" smtClean="0"/>
              <a:t>Sequences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1" y="1581149"/>
            <a:ext cx="8315325" cy="47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US" sz="2400" b="1" dirty="0" smtClean="0"/>
              <a:t>Properties </a:t>
            </a:r>
            <a:r>
              <a:rPr lang="en-US" sz="2400" b="1" dirty="0"/>
              <a:t>of </a:t>
            </a:r>
            <a:r>
              <a:rPr lang="en-US" sz="2400" b="1" dirty="0" smtClean="0"/>
              <a:t>Auto-correlation </a:t>
            </a:r>
            <a:r>
              <a:rPr lang="en-US" sz="2400" b="1" dirty="0"/>
              <a:t>and </a:t>
            </a:r>
            <a:r>
              <a:rPr lang="en-US" sz="2400" b="1" dirty="0" smtClean="0"/>
              <a:t>Cross-correlation </a:t>
            </a:r>
            <a:br>
              <a:rPr lang="en-US" sz="2400" b="1" dirty="0" smtClean="0"/>
            </a:br>
            <a:r>
              <a:rPr lang="en-US" sz="2400" b="1" dirty="0" smtClean="0"/>
              <a:t>Sequences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2400" b="1" dirty="0" smtClean="0"/>
              <a:t>                   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>                     </a:t>
            </a:r>
            <a:r>
              <a:rPr lang="en-GB" sz="2800" b="1" dirty="0"/>
              <a:t>Difference between Convolution and Correlation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dirty="0"/>
              <a:t/>
            </a:r>
            <a:br>
              <a:rPr lang="ar-SA" sz="2400" dirty="0"/>
            </a:b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9725"/>
            <a:ext cx="83058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     </a:t>
            </a:r>
            <a:br>
              <a:rPr lang="en-GB" sz="3600" b="1" dirty="0" smtClean="0"/>
            </a:br>
            <a:r>
              <a:rPr lang="en-GB" b="1" dirty="0" smtClean="0"/>
              <a:t>            </a:t>
            </a:r>
            <a:r>
              <a:rPr lang="en-US" sz="3600" b="1" dirty="0" smtClean="0"/>
              <a:t>Example: Recursive Systems</a:t>
            </a:r>
            <a:r>
              <a:rPr lang="ar-SA" sz="3600" dirty="0"/>
              <a:t/>
            </a:r>
            <a:br>
              <a:rPr lang="ar-SA" sz="3600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733550"/>
            <a:ext cx="817289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15499</TotalTime>
  <Words>2135</Words>
  <Application>Microsoft Office PowerPoint</Application>
  <PresentationFormat>On-screen Show (4:3)</PresentationFormat>
  <Paragraphs>694</Paragraphs>
  <Slides>85</Slides>
  <Notes>84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PowerPoint Presentation</vt:lpstr>
      <vt:lpstr>Lecture Outline</vt:lpstr>
      <vt:lpstr>                        Analysis of DT-LTI system </vt:lpstr>
      <vt:lpstr>                        Difference Equations </vt:lpstr>
      <vt:lpstr>                        Difference Equations </vt:lpstr>
      <vt:lpstr>                        Recursive Systems </vt:lpstr>
      <vt:lpstr>                        Non-Recursive Systems </vt:lpstr>
      <vt:lpstr>                        Example: Recursive Systems </vt:lpstr>
      <vt:lpstr>                        Example: Recursive Systems </vt:lpstr>
      <vt:lpstr>                        Example: Non-Recursive Systems </vt:lpstr>
      <vt:lpstr>                        Example: Non-Recursive Systems </vt:lpstr>
      <vt:lpstr>                               Superposition in Diff: eq:  </vt:lpstr>
      <vt:lpstr>            Tutorial 1                       </vt:lpstr>
      <vt:lpstr>                        Difference eq: Diagrams </vt:lpstr>
      <vt:lpstr>                        Difference eq: Diagrams </vt:lpstr>
      <vt:lpstr>                        Difference eq: Diagrams </vt:lpstr>
      <vt:lpstr>                        Tutorial 2 </vt:lpstr>
      <vt:lpstr>                        Difference eq: Diagrams </vt:lpstr>
      <vt:lpstr>                        Difference eq: Diagrams </vt:lpstr>
      <vt:lpstr>                        Difference eq: Diagrams </vt:lpstr>
      <vt:lpstr>                        Difference eq: Diagrams </vt:lpstr>
      <vt:lpstr>                        Difference eq: Diagrams </vt:lpstr>
      <vt:lpstr>          Difference Equation</vt:lpstr>
      <vt:lpstr>          Difference Equation</vt:lpstr>
      <vt:lpstr>                                 Analysis of DT-LTI system  </vt:lpstr>
      <vt:lpstr>                    Resolution of DT signals into Impulses   </vt:lpstr>
      <vt:lpstr>          Impulse Response of LTI System</vt:lpstr>
      <vt:lpstr>            Impulse Response of LTI System</vt:lpstr>
      <vt:lpstr>             Impulse Response of LTI System</vt:lpstr>
      <vt:lpstr>              Impulse Response of LTI System</vt:lpstr>
      <vt:lpstr>             Impulse Response of LTI System</vt:lpstr>
      <vt:lpstr>            Impulse Response of LTI System</vt:lpstr>
      <vt:lpstr>            Impulse Response of LTI System</vt:lpstr>
      <vt:lpstr>          Impulse Response of LTI System</vt:lpstr>
      <vt:lpstr>            Impulse Response of LTI System</vt:lpstr>
      <vt:lpstr>                                  Impulse Response &amp; Difference Eq:  </vt:lpstr>
      <vt:lpstr>                                  Impulse Response &amp; Difference Eq:  </vt:lpstr>
      <vt:lpstr>                                  Infinite Impulse Response (IIR)  </vt:lpstr>
      <vt:lpstr>                                    Infinite Impulse Response (IIR)  </vt:lpstr>
      <vt:lpstr>                                  Finite Impulse Response (FIR)  </vt:lpstr>
      <vt:lpstr>                                    Step Response &amp; Difference Equations  </vt:lpstr>
      <vt:lpstr>                                    Tutorial 3  </vt:lpstr>
      <vt:lpstr>              Step Response of an LTI System</vt:lpstr>
      <vt:lpstr>              Step Response of an LTI System</vt:lpstr>
      <vt:lpstr>              Step Response of an LTI System</vt:lpstr>
      <vt:lpstr>              Step Response of an LTI System</vt:lpstr>
      <vt:lpstr>          Discrete-Time Convolution</vt:lpstr>
      <vt:lpstr>          Discrete-Time Convolution</vt:lpstr>
      <vt:lpstr>          Discrete-Time Convolution</vt:lpstr>
      <vt:lpstr>          Discrete-Time Convolution</vt:lpstr>
      <vt:lpstr>           Discrete-Time Convolution</vt:lpstr>
      <vt:lpstr>           Discrete-Time Convolution</vt:lpstr>
      <vt:lpstr>          Discrete-Time Convolution</vt:lpstr>
      <vt:lpstr>          Discrete-Time Convolution</vt:lpstr>
      <vt:lpstr>          Discrete Time Convolution</vt:lpstr>
      <vt:lpstr>          Discrete Time Convolution</vt:lpstr>
      <vt:lpstr>          Discrete-Time Convolution</vt:lpstr>
      <vt:lpstr>          Discrete-Time Convolution</vt:lpstr>
      <vt:lpstr>           Discrete-Time Convolution</vt:lpstr>
      <vt:lpstr>           Discrete-Time Convolution</vt:lpstr>
      <vt:lpstr>                Discrete-Time Convolution: Example 1</vt:lpstr>
      <vt:lpstr>               Discrete-Time Convolution: Example 1</vt:lpstr>
      <vt:lpstr>           Discrete-Time Convolution: Example 1</vt:lpstr>
      <vt:lpstr>           Discrete-Time Convolution: Example 2</vt:lpstr>
      <vt:lpstr>           Discrete-Time Convolution: Example 2</vt:lpstr>
      <vt:lpstr>               Discrete-Time Convolution: Example 2</vt:lpstr>
      <vt:lpstr>          Discrete-Time Convolution: Example 2</vt:lpstr>
      <vt:lpstr>                    Performance of Convolution   </vt:lpstr>
      <vt:lpstr>                                            Deconvolution    </vt:lpstr>
      <vt:lpstr>                                            Deconvolution    </vt:lpstr>
      <vt:lpstr>                                            Deconvolution    </vt:lpstr>
      <vt:lpstr>                                            Deconvolution    </vt:lpstr>
      <vt:lpstr>                                            Deconvolution    </vt:lpstr>
      <vt:lpstr>                       Correlation     </vt:lpstr>
      <vt:lpstr>                    Correlation   </vt:lpstr>
      <vt:lpstr>                    Cross-Correlation   </vt:lpstr>
      <vt:lpstr>                    Cross-Correlation   </vt:lpstr>
      <vt:lpstr>                    Cross-Correlation   </vt:lpstr>
      <vt:lpstr>                    Cross-Correlation   </vt:lpstr>
      <vt:lpstr>                    Auto-Correlation   </vt:lpstr>
      <vt:lpstr>                                            Properties of Auto-correlation and Cross-correlation  Sequences    </vt:lpstr>
      <vt:lpstr>                                            Properties of Auto-correlation and Cross-correlation  Sequences    </vt:lpstr>
      <vt:lpstr>                                            Properties of Auto-correlation and Cross-correlation  Sequences    </vt:lpstr>
      <vt:lpstr>                                            Properties of Auto-correlation and Cross-correlation  Sequences    </vt:lpstr>
      <vt:lpstr>                                            Difference between Convolution and Correlation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238</cp:revision>
  <dcterms:created xsi:type="dcterms:W3CDTF">2006-08-16T00:00:00Z</dcterms:created>
  <dcterms:modified xsi:type="dcterms:W3CDTF">2015-01-13T18:16:41Z</dcterms:modified>
</cp:coreProperties>
</file>